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95" r:id="rId3"/>
    <p:sldId id="500" r:id="rId4"/>
    <p:sldId id="499" r:id="rId5"/>
    <p:sldId id="542" r:id="rId6"/>
    <p:sldId id="545" r:id="rId7"/>
    <p:sldId id="549" r:id="rId8"/>
    <p:sldId id="543" r:id="rId9"/>
    <p:sldId id="537" r:id="rId10"/>
    <p:sldId id="538" r:id="rId11"/>
    <p:sldId id="539" r:id="rId12"/>
    <p:sldId id="540" r:id="rId13"/>
    <p:sldId id="541" r:id="rId14"/>
    <p:sldId id="546" r:id="rId15"/>
    <p:sldId id="561" r:id="rId16"/>
    <p:sldId id="562" r:id="rId17"/>
    <p:sldId id="504" r:id="rId18"/>
    <p:sldId id="507" r:id="rId19"/>
    <p:sldId id="505" r:id="rId20"/>
    <p:sldId id="506" r:id="rId21"/>
    <p:sldId id="531" r:id="rId22"/>
    <p:sldId id="552" r:id="rId23"/>
    <p:sldId id="532" r:id="rId24"/>
    <p:sldId id="533" r:id="rId25"/>
    <p:sldId id="534" r:id="rId26"/>
    <p:sldId id="536" r:id="rId27"/>
    <p:sldId id="535" r:id="rId28"/>
    <p:sldId id="550" r:id="rId29"/>
    <p:sldId id="551" r:id="rId30"/>
    <p:sldId id="547" r:id="rId31"/>
    <p:sldId id="553" r:id="rId32"/>
    <p:sldId id="554" r:id="rId33"/>
    <p:sldId id="544" r:id="rId34"/>
    <p:sldId id="530" r:id="rId35"/>
    <p:sldId id="510" r:id="rId36"/>
    <p:sldId id="563" r:id="rId37"/>
    <p:sldId id="564" r:id="rId38"/>
    <p:sldId id="567" r:id="rId39"/>
    <p:sldId id="568" r:id="rId40"/>
    <p:sldId id="569" r:id="rId41"/>
    <p:sldId id="565" r:id="rId42"/>
    <p:sldId id="56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E7DD938-A370-E64B-B366-33A20A76C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6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E53B88-F7D6-744F-A0B5-CDF4F3FBC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21CBD-34FF-1E4C-849B-868F0267368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9DE28-6B38-CB46-B5A0-036E2F175F3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C6D12-7F64-3E46-A55E-A88B1BB45E6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08B19-1CE6-194F-803D-93883286558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9BE8F-34DE-A841-9F5C-952C3F985EC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232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32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7E076-FB09-C04A-9111-001067460C0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AD8B-234A-2345-B8DE-BA0DF3D38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B0978-7EAF-1948-99FA-0C69C3D06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FF37-6290-F647-B4E2-5CF54D6E3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4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234D-30EE-8E45-B6DF-5F4EF4CA7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368D-B23E-1548-AB22-1372DDE4F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62F5E-2B1B-904A-8F3D-3DDBD9737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398AD-039F-4C40-854F-B99C5CB8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E862-822D-DA44-9AA8-9924007B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7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9339-F342-D242-8D1D-AC3704E23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A41EE-E98B-F147-9454-8299F2246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0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6E2C-9CFD-9C48-AF33-538363F4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6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8E82-88F2-6E40-95A6-DE38F65C8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7100" y="6248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C73F884-08DF-B241-9A4B-47BCDB5CE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76" y="104775"/>
            <a:ext cx="1405381" cy="2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4777"/>
            <a:ext cx="1752599" cy="509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008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6962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Cryogenic Distribution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7620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Tom Peterson, </a:t>
            </a:r>
            <a:r>
              <a:rPr lang="en-US" dirty="0" smtClean="0">
                <a:cs typeface="+mn-cs"/>
              </a:rPr>
              <a:t>SLAC  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USPAS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January,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B3120-640F-2540-829C-C887F7ABE1B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DESY TTF transfer line - 2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752600"/>
            <a:ext cx="2514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4.5 K and thermal shield flow from HERA cryo-plants to TTF</a:t>
            </a:r>
          </a:p>
        </p:txBody>
      </p:sp>
      <p:pic>
        <p:nvPicPr>
          <p:cNvPr id="29702" name="Picture 5" descr="DSCN3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00200"/>
            <a:ext cx="59499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5D42-61E0-F844-852F-C894445A752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DESY TTF transfer line - 3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752600"/>
            <a:ext cx="2514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Entrance to TTF building  (Hall 3) </a:t>
            </a:r>
          </a:p>
        </p:txBody>
      </p:sp>
      <p:pic>
        <p:nvPicPr>
          <p:cNvPr id="30726" name="Picture 5" descr="DSCN3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0261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8235-C3AA-054D-B40A-D9F26DC5450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DESY TTF transfer line - 4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752600"/>
            <a:ext cx="2514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Distribution box at TTF end of transfer line </a:t>
            </a:r>
          </a:p>
        </p:txBody>
      </p:sp>
      <p:pic>
        <p:nvPicPr>
          <p:cNvPr id="31750" name="Picture 5" descr="DSCN33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8288"/>
            <a:ext cx="5568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F1F70-F7B1-AA4B-8C3A-68974C2479E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 descr="LHCcrossSection-Par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57200"/>
            <a:ext cx="7924799" cy="5813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5257800"/>
            <a:ext cx="3788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From Vittorio Parma (CERN) -- </a:t>
            </a:r>
            <a:br>
              <a:rPr lang="en-US" sz="2000" dirty="0"/>
            </a:br>
            <a:r>
              <a:rPr lang="en-US" sz="2000" dirty="0"/>
              <a:t>Provides nice comparison of </a:t>
            </a:r>
            <a:endParaRPr lang="en-US" sz="2000" dirty="0" smtClean="0"/>
          </a:p>
          <a:p>
            <a:r>
              <a:rPr lang="en-US" sz="2000" dirty="0" smtClean="0"/>
              <a:t>cryostat </a:t>
            </a:r>
            <a:r>
              <a:rPr lang="en-US" sz="2000" dirty="0"/>
              <a:t>and transfer line structures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37AC5-240B-1A4C-B31E-F59798EB890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CERN QRL installation</a:t>
            </a:r>
          </a:p>
        </p:txBody>
      </p:sp>
      <p:pic>
        <p:nvPicPr>
          <p:cNvPr id="33797" name="Picture 3" descr="QRL-CER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97013"/>
            <a:ext cx="67818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AA39B-2B48-E240-AB73-FD8D41D8B04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Reported transfer line heat loads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cs typeface="+mn-cs"/>
              </a:rPr>
              <a:t>Tevatron</a:t>
            </a:r>
            <a:r>
              <a:rPr lang="en-US" sz="2400" dirty="0" smtClean="0">
                <a:cs typeface="+mn-cs"/>
              </a:rPr>
              <a:t> (C. Rode, et. al., in Advances in Cryogenic Engineering, </a:t>
            </a:r>
            <a:r>
              <a:rPr lang="en-US" sz="2400" dirty="0" err="1" smtClean="0">
                <a:cs typeface="+mn-cs"/>
              </a:rPr>
              <a:t>Vol</a:t>
            </a:r>
            <a:r>
              <a:rPr lang="en-US" sz="2400" dirty="0" smtClean="0">
                <a:cs typeface="+mn-cs"/>
              </a:rPr>
              <a:t> 27, pg. 769)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80 K to 4.5 K  ~33 </a:t>
            </a:r>
            <a:r>
              <a:rPr lang="en-US" sz="2000" dirty="0" err="1" smtClean="0"/>
              <a:t>mW</a:t>
            </a:r>
            <a:r>
              <a:rPr lang="en-US" sz="2000" dirty="0" smtClean="0"/>
              <a:t>/m (48 mm OD)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300 K to 80 K  ~0.5 W/m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HERA (M. Clausen, et. al., in Advances in Cryogenic Engineering, </a:t>
            </a:r>
            <a:r>
              <a:rPr lang="en-US" sz="2400" dirty="0" err="1" smtClean="0">
                <a:cs typeface="+mn-cs"/>
              </a:rPr>
              <a:t>Vol</a:t>
            </a:r>
            <a:r>
              <a:rPr lang="en-US" sz="2400" dirty="0" smtClean="0">
                <a:cs typeface="+mn-cs"/>
              </a:rPr>
              <a:t> 37A, pg. 653)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40-80 K to 4.5 K  ~130 </a:t>
            </a:r>
            <a:r>
              <a:rPr lang="en-US" sz="2000" dirty="0" err="1" smtClean="0"/>
              <a:t>mW</a:t>
            </a:r>
            <a:r>
              <a:rPr lang="en-US" sz="2000" dirty="0" smtClean="0"/>
              <a:t>/m (60 mm supply + 140 mm return), </a:t>
            </a:r>
            <a:r>
              <a:rPr lang="en-US" sz="2000" dirty="0" smtClean="0">
                <a:solidFill>
                  <a:srgbClr val="FF0000"/>
                </a:solidFill>
              </a:rPr>
              <a:t>consistent with about 210 </a:t>
            </a:r>
            <a:r>
              <a:rPr lang="en-US" sz="2000" dirty="0" err="1" smtClean="0">
                <a:solidFill>
                  <a:srgbClr val="FF0000"/>
                </a:solidFill>
              </a:rPr>
              <a:t>mW</a:t>
            </a:r>
            <a:r>
              <a:rPr lang="en-US" sz="2000" dirty="0" smtClean="0">
                <a:solidFill>
                  <a:srgbClr val="FF0000"/>
                </a:solidFill>
              </a:rPr>
              <a:t>/m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of inner line (compare to 50 </a:t>
            </a:r>
            <a:r>
              <a:rPr lang="en-US" sz="2000" dirty="0" err="1" smtClean="0">
                <a:solidFill>
                  <a:srgbClr val="FF0000"/>
                </a:solidFill>
              </a:rPr>
              <a:t>mW</a:t>
            </a:r>
            <a:r>
              <a:rPr lang="en-US" sz="2000" dirty="0" smtClean="0">
                <a:solidFill>
                  <a:srgbClr val="FF0000"/>
                </a:solidFill>
              </a:rPr>
              <a:t>/m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for heat load through MLI)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300 K to 40-80K  ~1.0 W/m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LEP flexible transfer lines (H. Blessing, et. al., in Advances in Cryogenic Engineering, </a:t>
            </a:r>
            <a:r>
              <a:rPr lang="en-US" sz="2400" dirty="0" err="1" smtClean="0">
                <a:cs typeface="+mn-cs"/>
              </a:rPr>
              <a:t>Vol</a:t>
            </a:r>
            <a:r>
              <a:rPr lang="en-US" sz="2400" dirty="0" smtClean="0">
                <a:cs typeface="+mn-cs"/>
              </a:rPr>
              <a:t> 35B, pg. 909.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30 </a:t>
            </a:r>
            <a:r>
              <a:rPr lang="en-US" sz="2000" dirty="0" err="1" smtClean="0"/>
              <a:t>mW</a:t>
            </a:r>
            <a:r>
              <a:rPr lang="en-US" sz="2000" dirty="0" smtClean="0"/>
              <a:t>/m on inner (4.5 K) line (13 mm OD)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28027-DAE4-9F47-8423-0312D314AC5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Some reported transfer line costs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CERN and Fermilab estimate from recent experience </a:t>
            </a:r>
          </a:p>
          <a:p>
            <a:pPr lvl="1" eaLnBrk="1" hangingPunct="1">
              <a:defRPr/>
            </a:pPr>
            <a:r>
              <a:rPr lang="en-US" smtClean="0"/>
              <a:t>~$8000/meter for large (600 mm OD vac jacket) transfer line (installed cost)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Fermilab estimate </a:t>
            </a:r>
          </a:p>
          <a:p>
            <a:pPr lvl="1" eaLnBrk="1" hangingPunct="1">
              <a:defRPr/>
            </a:pPr>
            <a:r>
              <a:rPr lang="en-US" smtClean="0"/>
              <a:t>~$1000/meter for typical, small 4.5 K transfer line (installed cost)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C24CB-D708-C443-94FA-36B62B002EE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Vacuum barriers 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Separate insulating vacuum into manageable sections </a:t>
            </a:r>
          </a:p>
          <a:p>
            <a:pPr lvl="1" eaLnBrk="1" hangingPunct="1">
              <a:defRPr/>
            </a:pPr>
            <a:r>
              <a:rPr lang="en-US" smtClean="0"/>
              <a:t>Leak checking and trouble-shooting </a:t>
            </a:r>
          </a:p>
          <a:p>
            <a:pPr lvl="1" eaLnBrk="1" hangingPunct="1">
              <a:defRPr/>
            </a:pPr>
            <a:r>
              <a:rPr lang="en-US" smtClean="0"/>
              <a:t>Reduce extent of accidental loss of vacuum </a:t>
            </a:r>
          </a:p>
          <a:p>
            <a:pPr lvl="1" eaLnBrk="1" hangingPunct="1">
              <a:defRPr/>
            </a:pPr>
            <a:r>
              <a:rPr lang="en-US" smtClean="0"/>
              <a:t>Regions for vacuum instrumentation  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EBB62-D433-8444-908E-5DC6DF3C80C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Vacuum barrier schematic</a:t>
            </a:r>
          </a:p>
        </p:txBody>
      </p:sp>
      <p:pic>
        <p:nvPicPr>
          <p:cNvPr id="458758" name="Picture 6" descr="VacuumBarrierVP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2788"/>
            <a:ext cx="5486400" cy="3883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5E54-4C7C-B247-88E9-FB4573CED3E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CERN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Short Straight Section </a:t>
            </a:r>
            <a:br>
              <a:rPr lang="en-US" smtClean="0">
                <a:cs typeface="+mj-cs"/>
              </a:rPr>
            </a:br>
            <a:r>
              <a:rPr lang="en-US" sz="1800" smtClean="0">
                <a:cs typeface="+mj-cs"/>
              </a:rPr>
              <a:t>Vittorio Parma -- CERN</a:t>
            </a:r>
            <a:endParaRPr lang="en-US" smtClean="0">
              <a:cs typeface="+mj-cs"/>
            </a:endParaRPr>
          </a:p>
        </p:txBody>
      </p:sp>
      <p:pic>
        <p:nvPicPr>
          <p:cNvPr id="454662" name="Picture 6" descr="ShortStraightSectionV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9100" y="1752600"/>
            <a:ext cx="576580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370E7-18E1-F147-BE86-4DAD89BAF49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Cryogenic distribution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This portion of the class will focus on certain topics in the design and fabrication of distribution equipment for large cryogenic systems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Transfer lines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Feed and distribution boxes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3B037-9A9C-AA49-AED3-EAA4F7CB152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Vacuum barrier in SSS</a:t>
            </a:r>
          </a:p>
        </p:txBody>
      </p:sp>
      <p:pic>
        <p:nvPicPr>
          <p:cNvPr id="456710" name="Picture 6" descr="VacuumBarrierVP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300" y="1417638"/>
            <a:ext cx="6311900" cy="47545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85B7F-6226-AD4F-A95C-4FAB865A5A6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Lambda plugs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An end box for pressurized superfluid will need to pass instrumentation and power into the superfluid region </a:t>
            </a:r>
          </a:p>
          <a:p>
            <a:pPr lvl="1" eaLnBrk="1" hangingPunct="1">
              <a:defRPr/>
            </a:pPr>
            <a:r>
              <a:rPr lang="en-US" sz="2400" smtClean="0"/>
              <a:t>Feedthrough via vacuum space, directly to SF volume </a:t>
            </a:r>
          </a:p>
          <a:p>
            <a:pPr lvl="2" eaLnBrk="1" hangingPunct="1">
              <a:defRPr/>
            </a:pPr>
            <a:r>
              <a:rPr lang="en-US" sz="2000" smtClean="0"/>
              <a:t>Risk of helium to vacuum leak </a:t>
            </a:r>
          </a:p>
          <a:p>
            <a:pPr lvl="1" eaLnBrk="1" hangingPunct="1">
              <a:defRPr/>
            </a:pPr>
            <a:r>
              <a:rPr lang="en-US" sz="2400" smtClean="0"/>
              <a:t>Feedthrough via 4.5 K helium space to superfluid space</a:t>
            </a:r>
          </a:p>
          <a:p>
            <a:pPr lvl="2" eaLnBrk="1" hangingPunct="1">
              <a:defRPr/>
            </a:pPr>
            <a:r>
              <a:rPr lang="en-US" sz="2000" smtClean="0"/>
              <a:t>Must limit heat transfer from 4.5 K to 2 K </a:t>
            </a:r>
          </a:p>
          <a:p>
            <a:pPr lvl="2" eaLnBrk="1" hangingPunct="1">
              <a:defRPr/>
            </a:pPr>
            <a:r>
              <a:rPr lang="en-US" sz="2000" smtClean="0"/>
              <a:t>This is sometimes called a </a:t>
            </a:r>
            <a:r>
              <a:rPr lang="ja-JP" altLang="en-US" sz="2000" smtClean="0">
                <a:latin typeface="Arial"/>
              </a:rPr>
              <a:t>“</a:t>
            </a:r>
            <a:r>
              <a:rPr lang="en-US" sz="2000" smtClean="0"/>
              <a:t>lambda plug</a:t>
            </a:r>
            <a:r>
              <a:rPr lang="ja-JP" altLang="en-US" sz="2000" smtClean="0">
                <a:latin typeface="Arial"/>
              </a:rPr>
              <a:t>”</a:t>
            </a:r>
            <a:r>
              <a:rPr lang="en-US" sz="2000" smtClean="0"/>
              <a:t> </a:t>
            </a:r>
          </a:p>
          <a:p>
            <a:pPr lvl="2" eaLnBrk="1" hangingPunct="1">
              <a:defRPr/>
            </a:pPr>
            <a:r>
              <a:rPr lang="en-US" sz="2000" smtClean="0"/>
              <a:t>Typically required for current leads </a:t>
            </a:r>
          </a:p>
          <a:p>
            <a:pPr lvl="2" eaLnBrk="1" hangingPunct="1">
              <a:defRPr/>
            </a:pPr>
            <a:r>
              <a:rPr lang="en-US" sz="2000" smtClean="0"/>
              <a:t>LHC has many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Failure results in a heat load to 2 K level</a:t>
            </a:r>
          </a:p>
        </p:txBody>
      </p:sp>
      <p:sp>
        <p:nvSpPr>
          <p:cNvPr id="491525" name="Line 5"/>
          <p:cNvSpPr>
            <a:spLocks noChangeShapeType="1"/>
          </p:cNvSpPr>
          <p:nvPr/>
        </p:nvSpPr>
        <p:spPr bwMode="auto">
          <a:xfrm>
            <a:off x="762000" y="3657600"/>
            <a:ext cx="381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5DB0A-FA5E-4E4D-A890-4072DF6C17B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Simplified LHC magnet cooling scheme</a:t>
            </a:r>
            <a:endParaRPr lang="en-US" smtClean="0">
              <a:cs typeface="+mj-cs"/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6663"/>
            <a:ext cx="77724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533400" y="32004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Lambda plug</a:t>
            </a:r>
            <a:endParaRPr lang="en-US">
              <a:cs typeface="+mn-cs"/>
            </a:endParaRPr>
          </a:p>
        </p:txBody>
      </p:sp>
      <p:sp>
        <p:nvSpPr>
          <p:cNvPr id="522245" name="Line 5"/>
          <p:cNvSpPr>
            <a:spLocks noChangeShapeType="1"/>
          </p:cNvSpPr>
          <p:nvPr/>
        </p:nvSpPr>
        <p:spPr bwMode="auto">
          <a:xfrm flipV="1">
            <a:off x="2286000" y="31242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246" name="Text Box 6"/>
          <p:cNvSpPr txBox="1">
            <a:spLocks noChangeArrowheads="1"/>
          </p:cNvSpPr>
          <p:nvPr/>
        </p:nvSpPr>
        <p:spPr bwMode="auto">
          <a:xfrm>
            <a:off x="441325" y="2651125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4.5 K</a:t>
            </a:r>
            <a:endParaRPr lang="en-US">
              <a:cs typeface="+mn-cs"/>
            </a:endParaRPr>
          </a:p>
        </p:txBody>
      </p:sp>
      <p:sp>
        <p:nvSpPr>
          <p:cNvPr id="522247" name="Line 7"/>
          <p:cNvSpPr>
            <a:spLocks noChangeShapeType="1"/>
          </p:cNvSpPr>
          <p:nvPr/>
        </p:nvSpPr>
        <p:spPr bwMode="auto">
          <a:xfrm flipV="1">
            <a:off x="1219200" y="2895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248" name="Text Box 8"/>
          <p:cNvSpPr txBox="1">
            <a:spLocks noChangeArrowheads="1"/>
          </p:cNvSpPr>
          <p:nvPr/>
        </p:nvSpPr>
        <p:spPr bwMode="auto">
          <a:xfrm>
            <a:off x="2803525" y="2270125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2 K</a:t>
            </a:r>
            <a:endParaRPr lang="en-US">
              <a:cs typeface="+mn-cs"/>
            </a:endParaRPr>
          </a:p>
        </p:txBody>
      </p:sp>
      <p:sp>
        <p:nvSpPr>
          <p:cNvPr id="522249" name="Line 9"/>
          <p:cNvSpPr>
            <a:spLocks noChangeShapeType="1"/>
          </p:cNvSpPr>
          <p:nvPr/>
        </p:nvSpPr>
        <p:spPr bwMode="auto">
          <a:xfrm flipH="1">
            <a:off x="2971800" y="25908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81C9-DB84-D447-9851-F50C3F0800E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Lambda plug fabrication (LBNL)- 1</a:t>
            </a:r>
          </a:p>
        </p:txBody>
      </p:sp>
      <p:pic>
        <p:nvPicPr>
          <p:cNvPr id="492548" name="Picture 4" descr="LambdaPlugLBL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925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Superconducting cable potted in an insulating block of G10-CR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Plane of reinforcement parallel to faces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Four 8 kA cables and 24 200-600 A cables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Plug design and procedures developed at Berkeley Lab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EB88E-9AF8-A541-A40D-11C5BC2E7A2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Lambda plug fabrication - 2</a:t>
            </a:r>
          </a:p>
        </p:txBody>
      </p:sp>
      <p:pic>
        <p:nvPicPr>
          <p:cNvPr id="494596" name="Picture 4" descr="LambdaPlugLBL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945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Encapsulated in Stycast 2850MT (blue) epoxy using hardener 24LV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Application via injection in a vacuum chamber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60271-39C0-FF4F-BDD5-408D2FA8932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Lambda plug installed -1 </a:t>
            </a:r>
            <a:br>
              <a:rPr lang="en-US" smtClean="0">
                <a:cs typeface="+mj-cs"/>
              </a:rPr>
            </a:br>
            <a:r>
              <a:rPr lang="en-US" sz="2000" smtClean="0">
                <a:cs typeface="+mj-cs"/>
              </a:rPr>
              <a:t>View of lambda plug from 4.5 K helium vessel</a:t>
            </a:r>
            <a:endParaRPr lang="en-US" smtClean="0">
              <a:cs typeface="+mj-cs"/>
            </a:endParaRPr>
          </a:p>
        </p:txBody>
      </p:sp>
      <p:pic>
        <p:nvPicPr>
          <p:cNvPr id="495620" name="Picture 4" descr="LambdaPlugLBL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363" y="1752600"/>
            <a:ext cx="5883275" cy="4343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D9CB8-A598-F245-A3B9-7F0DAD1C170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Lambda plug installed -2 </a:t>
            </a:r>
            <a:br>
              <a:rPr lang="en-US" smtClean="0">
                <a:cs typeface="+mj-cs"/>
              </a:rPr>
            </a:br>
            <a:r>
              <a:rPr lang="en-US" sz="2000" smtClean="0">
                <a:cs typeface="+mj-cs"/>
              </a:rPr>
              <a:t>View of lambda plug installation from vacuum space</a:t>
            </a:r>
            <a:endParaRPr lang="en-US" smtClean="0">
              <a:cs typeface="+mj-cs"/>
            </a:endParaRPr>
          </a:p>
        </p:txBody>
      </p:sp>
      <p:pic>
        <p:nvPicPr>
          <p:cNvPr id="497669" name="Picture 5" descr="LambdaPlugLBL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1163" y="1752600"/>
            <a:ext cx="5781675" cy="4343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5F1EF-5B19-444A-8A75-58FE54893D7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Lambda plug installed -3 </a:t>
            </a:r>
            <a:br>
              <a:rPr lang="en-US" smtClean="0">
                <a:cs typeface="+mj-cs"/>
              </a:rPr>
            </a:br>
            <a:r>
              <a:rPr lang="en-US" sz="2000" smtClean="0">
                <a:cs typeface="+mj-cs"/>
              </a:rPr>
              <a:t>View of support flange and 1.9 K pipe from insulating vacuum space</a:t>
            </a:r>
            <a:endParaRPr lang="en-US" smtClean="0">
              <a:cs typeface="+mj-cs"/>
            </a:endParaRPr>
          </a:p>
        </p:txBody>
      </p:sp>
      <p:pic>
        <p:nvPicPr>
          <p:cNvPr id="496644" name="Picture 4" descr="LambdaPlugLBL-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613" y="1752600"/>
            <a:ext cx="5691187" cy="43434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8E427-19DA-194E-B1F6-50DA8B68E35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Allowable leak rate -- example</a:t>
            </a:r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For these lambda plugs, an allowable leak rate was determined based on allowable heat transport through a crack </a:t>
            </a:r>
          </a:p>
          <a:p>
            <a:pPr lvl="1" eaLnBrk="1" hangingPunct="1">
              <a:defRPr/>
            </a:pPr>
            <a:r>
              <a:rPr lang="en-US" smtClean="0"/>
              <a:t>0.15 mm channel results in less than 1 mW heat from 4.5 K side to 1.9 K side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Channel size converted to an equivalent room temperature air flow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Air leak rate measured as a QC check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B0BD-CB40-4C4F-98EB-316F308EE06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50180" name="Picture 4" descr="SFplotBonMard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9" name="Text Box 5"/>
          <p:cNvSpPr txBox="1">
            <a:spLocks noChangeArrowheads="1"/>
          </p:cNvSpPr>
          <p:nvPr/>
        </p:nvSpPr>
        <p:spPr bwMode="auto">
          <a:xfrm>
            <a:off x="822325" y="1050925"/>
            <a:ext cx="5260975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From Tc = 1.9 K to T-lambda, W = 4.8 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For L = 5 cm, heat flux q = 3.0 W/sq.cm. 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For a 0.15 mm diameter channel, the 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heat transferred is less than 1 mW</a:t>
            </a: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19543-C957-B244-94FF-586FB40986B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function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These devices serve as the interface from a cryogenic plant to specialized cryogenic equipment.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Such cryogenic "boxes" may include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Thermal transitions of various kinds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Power leads for electric current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Instrumentation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Vacuum barriers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Control valves, relief valves,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B4C46-9CC5-CA47-AD7F-107B80835B9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TTF feed box </a:t>
            </a:r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76400"/>
            <a:ext cx="3657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TESLA Test Facility (TTF) at DESY is a small SRF system, so feed box is like an SRF test feed box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Receives 4.5 K He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Internal heat exchangers for 2 K generation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Connection to large room temperature pump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Designed and built at Fermilab for TTF at DESY</a:t>
            </a:r>
          </a:p>
        </p:txBody>
      </p:sp>
      <p:pic>
        <p:nvPicPr>
          <p:cNvPr id="512007" name="Picture 7" descr="TTF-feedboxHXph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71650"/>
            <a:ext cx="4800600" cy="40195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66980-E31D-E545-AC85-B6D00F786D0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TTF feedbox schematic</a:t>
            </a:r>
          </a:p>
        </p:txBody>
      </p:sp>
      <p:pic>
        <p:nvPicPr>
          <p:cNvPr id="524293" name="Picture 5" descr="TTF-FBschema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68400"/>
            <a:ext cx="8534400" cy="4927600"/>
          </a:xfrm>
        </p:spPr>
      </p:pic>
      <p:sp>
        <p:nvSpPr>
          <p:cNvPr id="524294" name="Oval 6"/>
          <p:cNvSpPr>
            <a:spLocks noChangeArrowheads="1"/>
          </p:cNvSpPr>
          <p:nvPr/>
        </p:nvSpPr>
        <p:spPr bwMode="auto">
          <a:xfrm>
            <a:off x="5410200" y="3124200"/>
            <a:ext cx="9144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914400" y="2743200"/>
            <a:ext cx="382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Photo of this on the next page</a:t>
            </a:r>
            <a:endParaRPr lang="en-US">
              <a:cs typeface="+mn-cs"/>
            </a:endParaRPr>
          </a:p>
        </p:txBody>
      </p:sp>
      <p:sp>
        <p:nvSpPr>
          <p:cNvPr id="524296" name="Line 8"/>
          <p:cNvSpPr>
            <a:spLocks noChangeShapeType="1"/>
          </p:cNvSpPr>
          <p:nvPr/>
        </p:nvSpPr>
        <p:spPr bwMode="auto">
          <a:xfrm>
            <a:off x="4648200" y="3124200"/>
            <a:ext cx="762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42614-3641-F146-B91C-071BBF6DD1E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609600"/>
            <a:ext cx="37338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TTF feedbox internal</a:t>
            </a:r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2590800"/>
            <a:ext cx="3276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2 K end of piping </a:t>
            </a:r>
          </a:p>
          <a:p>
            <a:pPr lvl="1" eaLnBrk="1" hangingPunct="1">
              <a:defRPr/>
            </a:pPr>
            <a:r>
              <a:rPr lang="en-US" sz="2000" smtClean="0"/>
              <a:t>4.5 K to 2 K heat exchanger </a:t>
            </a:r>
          </a:p>
          <a:p>
            <a:pPr lvl="1" eaLnBrk="1" hangingPunct="1">
              <a:defRPr/>
            </a:pPr>
            <a:r>
              <a:rPr lang="en-US" sz="2000" smtClean="0"/>
              <a:t>Large vent line 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Note short braided hose on large vent pipe for small thermal motion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Copper thermal shield </a:t>
            </a:r>
          </a:p>
        </p:txBody>
      </p:sp>
      <p:pic>
        <p:nvPicPr>
          <p:cNvPr id="527365" name="Picture 5" descr="TTFfeedbox-Internal-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8" y="228600"/>
            <a:ext cx="4749800" cy="5943600"/>
          </a:xfrm>
        </p:spPr>
      </p:pic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304800" y="2667000"/>
            <a:ext cx="14112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Heat exch</a:t>
            </a:r>
          </a:p>
        </p:txBody>
      </p:sp>
      <p:sp>
        <p:nvSpPr>
          <p:cNvPr id="527367" name="Line 7"/>
          <p:cNvSpPr>
            <a:spLocks noChangeShapeType="1"/>
          </p:cNvSpPr>
          <p:nvPr/>
        </p:nvSpPr>
        <p:spPr bwMode="auto">
          <a:xfrm>
            <a:off x="1676400" y="2971800"/>
            <a:ext cx="6096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7368" name="Text Box 8"/>
          <p:cNvSpPr txBox="1">
            <a:spLocks noChangeArrowheads="1"/>
          </p:cNvSpPr>
          <p:nvPr/>
        </p:nvSpPr>
        <p:spPr bwMode="auto">
          <a:xfrm>
            <a:off x="3413125" y="3794125"/>
            <a:ext cx="149542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Large vent</a:t>
            </a:r>
          </a:p>
          <a:p>
            <a:pPr>
              <a:defRPr/>
            </a:pPr>
            <a:r>
              <a:rPr lang="en-US">
                <a:cs typeface="+mn-cs"/>
              </a:rPr>
              <a:t>pipe</a:t>
            </a:r>
          </a:p>
        </p:txBody>
      </p:sp>
      <p:sp>
        <p:nvSpPr>
          <p:cNvPr id="527369" name="Line 9"/>
          <p:cNvSpPr>
            <a:spLocks noChangeShapeType="1"/>
          </p:cNvSpPr>
          <p:nvPr/>
        </p:nvSpPr>
        <p:spPr bwMode="auto">
          <a:xfrm flipH="1" flipV="1">
            <a:off x="2895600" y="3657600"/>
            <a:ext cx="609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F8724-70E3-0246-A7AB-A1B42C19122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LHC test string 2 feed box (CERN)</a:t>
            </a:r>
          </a:p>
        </p:txBody>
      </p:sp>
      <p:pic>
        <p:nvPicPr>
          <p:cNvPr id="54277" name="Picture 4" descr="LHCstring2Feed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8925"/>
            <a:ext cx="6248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6705600" y="2060575"/>
            <a:ext cx="1905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Many current leads and ports for access to make splice joints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EB3CE-7DC7-A744-AA1F-14591FB03DD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Distribution box:  DFBX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Distribution feed boxes (DFBX) for LHC at CERN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Designed by Lawrence Berkeley National Lab with assistance from </a:t>
            </a:r>
            <a:r>
              <a:rPr lang="en-US" dirty="0" err="1" smtClean="0">
                <a:cs typeface="+mn-cs"/>
              </a:rPr>
              <a:t>Fermilab</a:t>
            </a:r>
            <a:r>
              <a:rPr lang="en-US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Provide cryogens, electrical power, and instrumentation interface between CERN cryogenic system and US-supplied final focus </a:t>
            </a:r>
            <a:r>
              <a:rPr lang="en-US" dirty="0" err="1" smtClean="0">
                <a:cs typeface="+mn-cs"/>
              </a:rPr>
              <a:t>quadrupoles</a:t>
            </a:r>
            <a:r>
              <a:rPr lang="en-US" dirty="0" smtClean="0"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4DB28-64F7-F249-B638-8FD679BBE00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LHC magnet cooling scheme</a:t>
            </a: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6663"/>
            <a:ext cx="77724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Distribution  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5B740-19D1-C14F-A78A-9690C722A9D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8372" name="Picture 6" descr="DFBX-E-flowSch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89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Distribution   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D6BC8-7EAF-C744-ACEA-805E57DF7B0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9396" name="Picture 4" descr="DFBXE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57200"/>
            <a:ext cx="8494712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Cryogenic Distribution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Distribution   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A41EE-E98B-F147-9454-8299F22461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64447"/>
            <a:ext cx="8077200" cy="4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94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Feed Caps 2 and 4 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Arkadiy</a:t>
            </a:r>
            <a:r>
              <a:rPr lang="en-US" sz="2800" dirty="0" smtClean="0"/>
              <a:t> </a:t>
            </a:r>
            <a:r>
              <a:rPr lang="en-US" sz="2800" dirty="0" err="1" smtClean="0"/>
              <a:t>Klebaner</a:t>
            </a:r>
            <a:r>
              <a:rPr lang="en-US" sz="2800" dirty="0" smtClean="0"/>
              <a:t>, Fermilab, and DEMACO)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Distribution  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E9339-F342-D242-8D1D-AC3704E2377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1793949"/>
            <a:ext cx="6284976" cy="44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01FDF-D652-EE4B-ACBE-1493198F5A3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Outline</a:t>
            </a:r>
            <a:br>
              <a:rPr lang="en-US" dirty="0" smtClean="0">
                <a:cs typeface="+mj-cs"/>
              </a:rPr>
            </a:br>
            <a:r>
              <a:rPr lang="en-US" sz="4000" dirty="0" smtClean="0">
                <a:cs typeface="+mj-cs"/>
              </a:rPr>
              <a:t>Cryogenic distribution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Transfer lines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Vacuum barriers 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Lambda plugs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Feed and distribution </a:t>
            </a:r>
            <a:r>
              <a:rPr lang="en-US" dirty="0" smtClean="0">
                <a:cs typeface="+mn-cs"/>
              </a:rPr>
              <a:t>boxes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LCLS-II distribution system overview</a:t>
            </a:r>
            <a:r>
              <a:rPr lang="en-US" dirty="0" smtClean="0">
                <a:cs typeface="+mn-cs"/>
              </a:rPr>
              <a:t> 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BC1 Bypass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dirty="0" err="1"/>
              <a:t>Arkadiy</a:t>
            </a:r>
            <a:r>
              <a:rPr lang="en-US" sz="2800" dirty="0"/>
              <a:t> </a:t>
            </a:r>
            <a:r>
              <a:rPr lang="en-US" sz="2800" dirty="0" err="1"/>
              <a:t>Klebaner</a:t>
            </a:r>
            <a:r>
              <a:rPr lang="en-US" sz="2800" dirty="0"/>
              <a:t>, Fermilab, and DEMACO)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Distribution  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E9339-F342-D242-8D1D-AC3704E2377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27" y="1961586"/>
            <a:ext cx="6043873" cy="42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7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Distribution   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F43D5-3EDB-7049-876B-DB94E25FEA5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0420" name="Picture 4" descr="DFBXE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150"/>
            <a:ext cx="38862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4724400" y="990600"/>
            <a:ext cx="43402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</a:rPr>
              <a:t>Conclusion: </a:t>
            </a:r>
          </a:p>
          <a:p>
            <a:r>
              <a:rPr lang="en-US">
                <a:solidFill>
                  <a:srgbClr val="0000FF"/>
                </a:solidFill>
              </a:rPr>
              <a:t>Cryogenic distribution equipment </a:t>
            </a:r>
          </a:p>
          <a:p>
            <a:r>
              <a:rPr lang="en-US">
                <a:solidFill>
                  <a:srgbClr val="0000FF"/>
                </a:solidFill>
              </a:rPr>
              <a:t>often occupies a major fraction </a:t>
            </a:r>
          </a:p>
          <a:p>
            <a:r>
              <a:rPr lang="en-US">
                <a:solidFill>
                  <a:srgbClr val="0000FF"/>
                </a:solidFill>
              </a:rPr>
              <a:t>of cryogenic engineering time </a:t>
            </a:r>
          </a:p>
          <a:p>
            <a:r>
              <a:rPr lang="en-US">
                <a:solidFill>
                  <a:srgbClr val="0000FF"/>
                </a:solidFill>
              </a:rPr>
              <a:t>for a project.  It may be non-</a:t>
            </a:r>
          </a:p>
          <a:p>
            <a:r>
              <a:rPr lang="en-US">
                <a:solidFill>
                  <a:srgbClr val="0000FF"/>
                </a:solidFill>
              </a:rPr>
              <a:t>standard, integrates many </a:t>
            </a:r>
          </a:p>
          <a:p>
            <a:r>
              <a:rPr lang="en-US">
                <a:solidFill>
                  <a:srgbClr val="0000FF"/>
                </a:solidFill>
              </a:rPr>
              <a:t>different components into one </a:t>
            </a:r>
          </a:p>
          <a:p>
            <a:r>
              <a:rPr lang="en-US">
                <a:solidFill>
                  <a:srgbClr val="0000FF"/>
                </a:solidFill>
              </a:rPr>
              <a:t>cryostat, and involves sizing of </a:t>
            </a:r>
          </a:p>
          <a:p>
            <a:r>
              <a:rPr lang="en-US">
                <a:solidFill>
                  <a:srgbClr val="0000FF"/>
                </a:solidFill>
              </a:rPr>
              <a:t>valves, relief valves, pipes, </a:t>
            </a:r>
          </a:p>
          <a:p>
            <a:r>
              <a:rPr lang="en-US">
                <a:solidFill>
                  <a:srgbClr val="0000FF"/>
                </a:solidFill>
              </a:rPr>
              <a:t>pressure vessel issues, heat </a:t>
            </a:r>
          </a:p>
          <a:p>
            <a:r>
              <a:rPr lang="en-US">
                <a:solidFill>
                  <a:srgbClr val="0000FF"/>
                </a:solidFill>
              </a:rPr>
              <a:t>transfer considerations, etc., etc. </a:t>
            </a:r>
          </a:p>
          <a:p>
            <a:r>
              <a:rPr lang="en-US">
                <a:solidFill>
                  <a:srgbClr val="0000FF"/>
                </a:solidFill>
              </a:rPr>
              <a:t>Significant and interesting </a:t>
            </a:r>
          </a:p>
          <a:p>
            <a:r>
              <a:rPr lang="en-US">
                <a:solidFill>
                  <a:srgbClr val="0000FF"/>
                </a:solidFill>
              </a:rPr>
              <a:t>mechanical engineering!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V. </a:t>
            </a:r>
            <a:r>
              <a:rPr lang="en-US" sz="2400" dirty="0"/>
              <a:t>Parma, </a:t>
            </a:r>
            <a:r>
              <a:rPr lang="en-US" sz="2400" dirty="0" smtClean="0"/>
              <a:t>“Construction </a:t>
            </a:r>
            <a:r>
              <a:rPr lang="en-US" sz="2400" dirty="0"/>
              <a:t>Experience of the LHC </a:t>
            </a:r>
            <a:r>
              <a:rPr lang="en-US" sz="2400" dirty="0" smtClean="0"/>
              <a:t>Cryostats,” presentation at ILC GDE meeting, 11 Sep 2007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</a:t>
            </a:r>
            <a:r>
              <a:rPr lang="en-US" sz="2400" dirty="0"/>
              <a:t>. Rode, et. al., </a:t>
            </a:r>
            <a:r>
              <a:rPr lang="en-US" sz="2400" dirty="0" smtClean="0"/>
              <a:t>“</a:t>
            </a:r>
            <a:r>
              <a:rPr lang="en-US" sz="2400" dirty="0" err="1" smtClean="0"/>
              <a:t>Fermilab</a:t>
            </a:r>
            <a:r>
              <a:rPr lang="en-US" sz="2400" dirty="0" smtClean="0"/>
              <a:t> </a:t>
            </a:r>
            <a:r>
              <a:rPr lang="en-US" sz="2400" dirty="0" err="1" smtClean="0"/>
              <a:t>Tevatron</a:t>
            </a:r>
            <a:r>
              <a:rPr lang="en-US" sz="2400" dirty="0" smtClean="0"/>
              <a:t> Transfer Line,” in </a:t>
            </a:r>
            <a:r>
              <a:rPr lang="en-US" sz="2400" dirty="0"/>
              <a:t>Advances in Cryogenic Engineering, </a:t>
            </a:r>
            <a:r>
              <a:rPr lang="en-US" sz="2400" dirty="0" err="1"/>
              <a:t>Vol</a:t>
            </a:r>
            <a:r>
              <a:rPr lang="en-US" sz="2400" dirty="0"/>
              <a:t> 27, pg. </a:t>
            </a:r>
            <a:r>
              <a:rPr lang="en-US" sz="2400" dirty="0" smtClean="0"/>
              <a:t>769. 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</a:t>
            </a:r>
            <a:r>
              <a:rPr lang="en-US" sz="2400" dirty="0"/>
              <a:t>. Clausen, et. al., </a:t>
            </a:r>
            <a:r>
              <a:rPr lang="en-US" sz="2400" dirty="0" smtClean="0"/>
              <a:t>“Cryogenic Test and Operation of the Superconducting Magnet System in the HERA Proton Storage Ring,” in </a:t>
            </a:r>
            <a:r>
              <a:rPr lang="en-US" sz="2400" dirty="0"/>
              <a:t>Advances in Cryogenic Engineering, </a:t>
            </a:r>
            <a:r>
              <a:rPr lang="en-US" sz="2400" dirty="0" err="1"/>
              <a:t>Vol</a:t>
            </a:r>
            <a:r>
              <a:rPr lang="en-US" sz="2400" dirty="0"/>
              <a:t> 37A, pg. </a:t>
            </a:r>
            <a:r>
              <a:rPr lang="en-US" sz="2400" dirty="0" smtClean="0"/>
              <a:t>653. 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</a:t>
            </a:r>
            <a:r>
              <a:rPr lang="en-US" sz="2400" dirty="0"/>
              <a:t>. Blessing, et. al., </a:t>
            </a:r>
            <a:r>
              <a:rPr lang="en-US" sz="2400" dirty="0" smtClean="0"/>
              <a:t>“Very Low-Loss Liquid Helium Transfer with Long Flexible Cryogenic Lines,” in </a:t>
            </a:r>
            <a:r>
              <a:rPr lang="en-US" sz="2400" dirty="0"/>
              <a:t>Advances in Cryogenic Engineering, </a:t>
            </a:r>
            <a:r>
              <a:rPr lang="en-US" sz="2400" dirty="0" err="1"/>
              <a:t>Vol</a:t>
            </a:r>
            <a:r>
              <a:rPr lang="en-US" sz="2400" dirty="0"/>
              <a:t> 35B, pg. 909.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Distribution   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A41EE-E98B-F147-9454-8299F22461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6D5E9-58D1-AF4C-83E4-3AAA1EB7E05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Cryogenic transfer lines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Techniques have become fairly standard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Stainless vacuum pipe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Stainless (or sometimes copper) inner lines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Plastic or composite material (e.g., G-11 epoxy-fiberglass) supports 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FF211-19A7-CC40-BF43-6CAFB6E936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Fermilab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4.5 K transfer line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Supplies 4.5 K, supercritical (3 bar) helium over 6 km to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satellite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refrigerators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Also provides LN2 </a:t>
            </a:r>
          </a:p>
        </p:txBody>
      </p:sp>
      <p:pic>
        <p:nvPicPr>
          <p:cNvPr id="25606" name="Picture 4" descr="FNALtransferLineCuta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524000"/>
            <a:ext cx="716438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9958" name="Line 6"/>
          <p:cNvSpPr>
            <a:spLocks noChangeShapeType="1"/>
          </p:cNvSpPr>
          <p:nvPr/>
        </p:nvSpPr>
        <p:spPr bwMode="auto">
          <a:xfrm flipV="1">
            <a:off x="1143000" y="31242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9959" name="Line 7"/>
          <p:cNvSpPr>
            <a:spLocks noChangeShapeType="1"/>
          </p:cNvSpPr>
          <p:nvPr/>
        </p:nvSpPr>
        <p:spPr bwMode="auto">
          <a:xfrm>
            <a:off x="2362200" y="2133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9960" name="Line 8"/>
          <p:cNvSpPr>
            <a:spLocks noChangeShapeType="1"/>
          </p:cNvSpPr>
          <p:nvPr/>
        </p:nvSpPr>
        <p:spPr bwMode="auto">
          <a:xfrm>
            <a:off x="4724400" y="1905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9961" name="Line 9"/>
          <p:cNvSpPr>
            <a:spLocks noChangeShapeType="1"/>
          </p:cNvSpPr>
          <p:nvPr/>
        </p:nvSpPr>
        <p:spPr bwMode="auto">
          <a:xfrm flipV="1">
            <a:off x="6324600" y="2743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609600" y="3733800"/>
            <a:ext cx="252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Inner pipe (4.5 K helium)</a:t>
            </a:r>
            <a:endParaRPr lang="en-US">
              <a:cs typeface="+mn-cs"/>
            </a:endParaRPr>
          </a:p>
        </p:txBody>
      </p:sp>
      <p:sp>
        <p:nvSpPr>
          <p:cNvPr id="509963" name="Text Box 11"/>
          <p:cNvSpPr txBox="1">
            <a:spLocks noChangeArrowheads="1"/>
          </p:cNvSpPr>
          <p:nvPr/>
        </p:nvSpPr>
        <p:spPr bwMode="auto">
          <a:xfrm>
            <a:off x="685800" y="1905000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Insulating vacuum space</a:t>
            </a:r>
            <a:endParaRPr lang="en-US">
              <a:cs typeface="+mn-cs"/>
            </a:endParaRPr>
          </a:p>
        </p:txBody>
      </p:sp>
      <p:sp>
        <p:nvSpPr>
          <p:cNvPr id="509964" name="Text Box 12"/>
          <p:cNvSpPr txBox="1">
            <a:spLocks noChangeArrowheads="1"/>
          </p:cNvSpPr>
          <p:nvPr/>
        </p:nvSpPr>
        <p:spPr bwMode="auto">
          <a:xfrm>
            <a:off x="2727325" y="1576388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Liquid nitrogen space</a:t>
            </a:r>
            <a:endParaRPr lang="en-US">
              <a:cs typeface="+mn-cs"/>
            </a:endParaRPr>
          </a:p>
        </p:txBody>
      </p:sp>
      <p:sp>
        <p:nvSpPr>
          <p:cNvPr id="509965" name="Text Box 13"/>
          <p:cNvSpPr txBox="1">
            <a:spLocks noChangeArrowheads="1"/>
          </p:cNvSpPr>
          <p:nvPr/>
        </p:nvSpPr>
        <p:spPr bwMode="auto">
          <a:xfrm>
            <a:off x="4419600" y="3276600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Insulating vacuum space</a:t>
            </a: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92431-EBBA-084F-998F-8D60F9987CA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Fermilab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4.5 K transfer line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Outside on top of the accelerator enclosure, a full 6 km circumference ring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Here a bypass around a building </a:t>
            </a:r>
          </a:p>
        </p:txBody>
      </p:sp>
      <p:pic>
        <p:nvPicPr>
          <p:cNvPr id="26630" name="Picture 5" descr="FNALtransferlineOut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600200"/>
            <a:ext cx="71548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56C50-A4AB-C741-904A-12BA88C0DEF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Common transfer line issues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Long lengths mean many welds </a:t>
            </a:r>
          </a:p>
          <a:p>
            <a:pPr lvl="1" eaLnBrk="1" hangingPunct="1">
              <a:defRPr/>
            </a:pPr>
            <a:r>
              <a:rPr lang="en-US" sz="2400" smtClean="0"/>
              <a:t>Leak checking may be a challenge </a:t>
            </a:r>
          </a:p>
          <a:p>
            <a:pPr lvl="1" eaLnBrk="1" hangingPunct="1">
              <a:defRPr/>
            </a:pPr>
            <a:r>
              <a:rPr lang="en-US" sz="2400" smtClean="0"/>
              <a:t>Division of insulating vacuum into manageable sections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Thermal contraction allowance </a:t>
            </a:r>
          </a:p>
          <a:p>
            <a:pPr lvl="1" eaLnBrk="1" hangingPunct="1">
              <a:defRPr/>
            </a:pPr>
            <a:r>
              <a:rPr lang="en-US" sz="2400" smtClean="0"/>
              <a:t>Bellows and flexible hose, quality control issues </a:t>
            </a:r>
          </a:p>
          <a:p>
            <a:pPr lvl="1" eaLnBrk="1" hangingPunct="1">
              <a:defRPr/>
            </a:pPr>
            <a:r>
              <a:rPr lang="en-US" sz="2400" smtClean="0"/>
              <a:t>Different lines may shrink or expand first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Inner line supports </a:t>
            </a:r>
          </a:p>
          <a:p>
            <a:pPr lvl="1" eaLnBrk="1" hangingPunct="1">
              <a:defRPr/>
            </a:pPr>
            <a:r>
              <a:rPr lang="en-US" sz="2400" smtClean="0"/>
              <a:t>Wear or bind with frequent thermal cycles </a:t>
            </a:r>
          </a:p>
          <a:p>
            <a:pPr lvl="1" eaLnBrk="1" hangingPunct="1">
              <a:defRPr/>
            </a:pPr>
            <a:r>
              <a:rPr lang="en-US" sz="2400" smtClean="0"/>
              <a:t>May involve use of plastics, requiring use of proper materials to avoid brittle failures</a:t>
            </a: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Cryogenic Distribution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BCAE8-F56A-B84A-AC4B-20C2B1E358A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DESY TTF transfer line - 1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752600"/>
            <a:ext cx="2514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4.5 K and thermal shield flow from HERA cryo-plants to TTF</a:t>
            </a:r>
          </a:p>
        </p:txBody>
      </p:sp>
      <p:pic>
        <p:nvPicPr>
          <p:cNvPr id="28678" name="Picture 4" descr="DSCN3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9499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70415</TotalTime>
  <Words>1576</Words>
  <Application>Microsoft Office PowerPoint</Application>
  <PresentationFormat>On-screen Show (4:3)</PresentationFormat>
  <Paragraphs>288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 Presentation</vt:lpstr>
      <vt:lpstr>Cryogenic Distribution</vt:lpstr>
      <vt:lpstr>Cryogenic distribution</vt:lpstr>
      <vt:lpstr>Distribution function</vt:lpstr>
      <vt:lpstr>Outline Cryogenic distribution </vt:lpstr>
      <vt:lpstr>Cryogenic transfer lines</vt:lpstr>
      <vt:lpstr>Fermilab’s 4.5 K transfer line</vt:lpstr>
      <vt:lpstr>Fermilab’s 4.5 K transfer line</vt:lpstr>
      <vt:lpstr>Common transfer line issues</vt:lpstr>
      <vt:lpstr>DESY TTF transfer line - 1</vt:lpstr>
      <vt:lpstr>DESY TTF transfer line - 2</vt:lpstr>
      <vt:lpstr>DESY TTF transfer line - 3</vt:lpstr>
      <vt:lpstr>DESY TTF transfer line - 4</vt:lpstr>
      <vt:lpstr>PowerPoint Presentation</vt:lpstr>
      <vt:lpstr>CERN QRL installation</vt:lpstr>
      <vt:lpstr>Reported transfer line heat loads</vt:lpstr>
      <vt:lpstr>Some reported transfer line costs</vt:lpstr>
      <vt:lpstr>Vacuum barriers </vt:lpstr>
      <vt:lpstr>Vacuum barrier schematic</vt:lpstr>
      <vt:lpstr>CERN’s Short Straight Section  Vittorio Parma -- CERN</vt:lpstr>
      <vt:lpstr>Vacuum barrier in SSS</vt:lpstr>
      <vt:lpstr>Lambda plugs</vt:lpstr>
      <vt:lpstr>Simplified LHC magnet cooling scheme</vt:lpstr>
      <vt:lpstr>Lambda plug fabrication (LBNL)- 1</vt:lpstr>
      <vt:lpstr>Lambda plug fabrication - 2</vt:lpstr>
      <vt:lpstr>Lambda plug installed -1  View of lambda plug from 4.5 K helium vessel</vt:lpstr>
      <vt:lpstr>Lambda plug installed -2  View of lambda plug installation from vacuum space</vt:lpstr>
      <vt:lpstr>Lambda plug installed -3  View of support flange and 1.9 K pipe from insulating vacuum space</vt:lpstr>
      <vt:lpstr>Allowable leak rate -- example</vt:lpstr>
      <vt:lpstr>PowerPoint Presentation</vt:lpstr>
      <vt:lpstr>TTF feed box </vt:lpstr>
      <vt:lpstr>TTF feedbox schematic</vt:lpstr>
      <vt:lpstr>TTF feedbox internal</vt:lpstr>
      <vt:lpstr>LHC test string 2 feed box (CERN)</vt:lpstr>
      <vt:lpstr>Distribution box:  DFBX</vt:lpstr>
      <vt:lpstr>LHC magnet cooling scheme</vt:lpstr>
      <vt:lpstr>PowerPoint Presentation</vt:lpstr>
      <vt:lpstr>PowerPoint Presentation</vt:lpstr>
      <vt:lpstr>LCLS-II Cryogenic Distribution</vt:lpstr>
      <vt:lpstr>LCLS-II Feed Caps 2 and 4  (Arkadiy Klebaner, Fermilab, and DEMACO) </vt:lpstr>
      <vt:lpstr>LCLS-II BC1 Bypass (Arkadiy Klebaner, Fermilab, and DEMACO) </vt:lpstr>
      <vt:lpstr>PowerPoint Presentation</vt:lpstr>
      <vt:lpstr>References </vt:lpstr>
    </vt:vector>
  </TitlesOfParts>
  <Company>Fermilab Technical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Inside  a TESLA Cryomodule</dc:title>
  <dc:creator>Thomas Peterson</dc:creator>
  <cp:lastModifiedBy>Peterson, Thomas J</cp:lastModifiedBy>
  <cp:revision>641</cp:revision>
  <cp:lastPrinted>2006-02-03T22:55:26Z</cp:lastPrinted>
  <dcterms:created xsi:type="dcterms:W3CDTF">2005-02-02T19:51:57Z</dcterms:created>
  <dcterms:modified xsi:type="dcterms:W3CDTF">2017-01-08T23:47:07Z</dcterms:modified>
</cp:coreProperties>
</file>